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3" d="100"/>
          <a:sy n="73" d="100"/>
        </p:scale>
        <p:origin x="1277"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6F1409-33DA-4247-86F5-CD25DC24F7A3}" type="doc">
      <dgm:prSet loTypeId="urn:microsoft.com/office/officeart/2005/8/layout/process1" loCatId="process" qsTypeId="urn:microsoft.com/office/officeart/2005/8/quickstyle/simple3" qsCatId="simple" csTypeId="urn:microsoft.com/office/officeart/2005/8/colors/accent1_2" csCatId="accent1" phldr="1"/>
      <dgm:spPr/>
    </dgm:pt>
    <dgm:pt modelId="{D3E7685F-A41D-4A7E-B44D-42C1110CA298}">
      <dgm:prSet phldrT="[Text]"/>
      <dgm:spPr/>
      <dgm:t>
        <a:bodyPr/>
        <a:lstStyle/>
        <a:p>
          <a:r>
            <a:rPr lang="en-US" dirty="0"/>
            <a:t>Build the Model</a:t>
          </a:r>
          <a:endParaRPr lang="en-IN" dirty="0"/>
        </a:p>
      </dgm:t>
    </dgm:pt>
    <dgm:pt modelId="{D08E411D-2E29-4C25-836E-7129D5A8F01B}" type="parTrans" cxnId="{847C841F-EF2C-4F6C-BE9D-B24308B512FC}">
      <dgm:prSet/>
      <dgm:spPr/>
      <dgm:t>
        <a:bodyPr/>
        <a:lstStyle/>
        <a:p>
          <a:endParaRPr lang="en-IN"/>
        </a:p>
      </dgm:t>
    </dgm:pt>
    <dgm:pt modelId="{DF8DCC6E-A766-441B-890A-FF20FD232E84}" type="sibTrans" cxnId="{847C841F-EF2C-4F6C-BE9D-B24308B512FC}">
      <dgm:prSet/>
      <dgm:spPr/>
      <dgm:t>
        <a:bodyPr/>
        <a:lstStyle/>
        <a:p>
          <a:endParaRPr lang="en-IN"/>
        </a:p>
      </dgm:t>
    </dgm:pt>
    <dgm:pt modelId="{780E81B0-6AB3-4391-894D-D79EEC31BB64}">
      <dgm:prSet phldrT="[Text]"/>
      <dgm:spPr/>
      <dgm:t>
        <a:bodyPr/>
        <a:lstStyle/>
        <a:p>
          <a:r>
            <a:rPr lang="en-US" dirty="0"/>
            <a:t>Evaluate the Model </a:t>
          </a:r>
          <a:endParaRPr lang="en-IN" dirty="0"/>
        </a:p>
      </dgm:t>
    </dgm:pt>
    <dgm:pt modelId="{D54C8ECC-3D1C-40EE-A877-7B9E70F9D8CA}" type="parTrans" cxnId="{BC91397B-55A8-471E-ACB9-7C97EB8CA737}">
      <dgm:prSet/>
      <dgm:spPr/>
      <dgm:t>
        <a:bodyPr/>
        <a:lstStyle/>
        <a:p>
          <a:endParaRPr lang="en-IN"/>
        </a:p>
      </dgm:t>
    </dgm:pt>
    <dgm:pt modelId="{7C88DFDB-DEA8-4823-8A9C-B89F8C64D48E}" type="sibTrans" cxnId="{BC91397B-55A8-471E-ACB9-7C97EB8CA737}">
      <dgm:prSet/>
      <dgm:spPr/>
      <dgm:t>
        <a:bodyPr/>
        <a:lstStyle/>
        <a:p>
          <a:endParaRPr lang="en-IN"/>
        </a:p>
      </dgm:t>
    </dgm:pt>
    <dgm:pt modelId="{F1A14B0A-7343-49B7-87AC-BE4B00293A66}">
      <dgm:prSet phldrT="[Text]"/>
      <dgm:spPr/>
      <dgm:t>
        <a:bodyPr/>
        <a:lstStyle/>
        <a:p>
          <a:r>
            <a:rPr lang="en-US" dirty="0"/>
            <a:t>Improve the Model </a:t>
          </a:r>
          <a:endParaRPr lang="en-IN" dirty="0"/>
        </a:p>
      </dgm:t>
    </dgm:pt>
    <dgm:pt modelId="{CB6A58BB-E809-41DC-A29D-9BB0F81EA6FD}" type="parTrans" cxnId="{4F0AE2E0-AC38-4F62-A909-669BF25A30A9}">
      <dgm:prSet/>
      <dgm:spPr/>
      <dgm:t>
        <a:bodyPr/>
        <a:lstStyle/>
        <a:p>
          <a:endParaRPr lang="en-IN"/>
        </a:p>
      </dgm:t>
    </dgm:pt>
    <dgm:pt modelId="{BC6BC31D-C3E4-4AD9-AE90-D8F99D064B37}" type="sibTrans" cxnId="{4F0AE2E0-AC38-4F62-A909-669BF25A30A9}">
      <dgm:prSet/>
      <dgm:spPr/>
      <dgm:t>
        <a:bodyPr/>
        <a:lstStyle/>
        <a:p>
          <a:endParaRPr lang="en-IN"/>
        </a:p>
      </dgm:t>
    </dgm:pt>
    <dgm:pt modelId="{D6D8D1F8-3AFD-4FA4-8CA2-879691E5C234}">
      <dgm:prSet phldrT="[Text]"/>
      <dgm:spPr/>
      <dgm:t>
        <a:bodyPr/>
        <a:lstStyle/>
        <a:p>
          <a:r>
            <a:rPr lang="en-US" dirty="0"/>
            <a:t>Find the Best Fit Model</a:t>
          </a:r>
          <a:endParaRPr lang="en-IN" dirty="0"/>
        </a:p>
      </dgm:t>
    </dgm:pt>
    <dgm:pt modelId="{2888DD5B-6E8E-494C-8AF0-36336DE2E749}" type="parTrans" cxnId="{5AC4D88F-40CD-4D52-A31C-13A3195C4084}">
      <dgm:prSet/>
      <dgm:spPr/>
      <dgm:t>
        <a:bodyPr/>
        <a:lstStyle/>
        <a:p>
          <a:endParaRPr lang="en-IN"/>
        </a:p>
      </dgm:t>
    </dgm:pt>
    <dgm:pt modelId="{7B91B25B-1356-490A-A37A-59C0E124E18F}" type="sibTrans" cxnId="{5AC4D88F-40CD-4D52-A31C-13A3195C4084}">
      <dgm:prSet/>
      <dgm:spPr/>
      <dgm:t>
        <a:bodyPr/>
        <a:lstStyle/>
        <a:p>
          <a:endParaRPr lang="en-IN"/>
        </a:p>
      </dgm:t>
    </dgm:pt>
    <dgm:pt modelId="{0F09AC3B-F872-444D-BC54-30B60794AF9B}" type="pres">
      <dgm:prSet presAssocID="{BC6F1409-33DA-4247-86F5-CD25DC24F7A3}" presName="Name0" presStyleCnt="0">
        <dgm:presLayoutVars>
          <dgm:dir/>
          <dgm:resizeHandles val="exact"/>
        </dgm:presLayoutVars>
      </dgm:prSet>
      <dgm:spPr/>
    </dgm:pt>
    <dgm:pt modelId="{C4E2D5E3-9C17-4E22-944A-3E47587373EF}" type="pres">
      <dgm:prSet presAssocID="{D3E7685F-A41D-4A7E-B44D-42C1110CA298}" presName="node" presStyleLbl="node1" presStyleIdx="0" presStyleCnt="4">
        <dgm:presLayoutVars>
          <dgm:bulletEnabled val="1"/>
        </dgm:presLayoutVars>
      </dgm:prSet>
      <dgm:spPr/>
    </dgm:pt>
    <dgm:pt modelId="{620B3C2C-48D7-49F5-90F9-DA689C40AB04}" type="pres">
      <dgm:prSet presAssocID="{DF8DCC6E-A766-441B-890A-FF20FD232E84}" presName="sibTrans" presStyleLbl="sibTrans2D1" presStyleIdx="0" presStyleCnt="3"/>
      <dgm:spPr/>
    </dgm:pt>
    <dgm:pt modelId="{4D353EC9-959E-4F2A-A633-6113DF357F47}" type="pres">
      <dgm:prSet presAssocID="{DF8DCC6E-A766-441B-890A-FF20FD232E84}" presName="connectorText" presStyleLbl="sibTrans2D1" presStyleIdx="0" presStyleCnt="3"/>
      <dgm:spPr/>
    </dgm:pt>
    <dgm:pt modelId="{EBF15B54-F9BF-4BD3-8482-7C692D00DEE5}" type="pres">
      <dgm:prSet presAssocID="{780E81B0-6AB3-4391-894D-D79EEC31BB64}" presName="node" presStyleLbl="node1" presStyleIdx="1" presStyleCnt="4">
        <dgm:presLayoutVars>
          <dgm:bulletEnabled val="1"/>
        </dgm:presLayoutVars>
      </dgm:prSet>
      <dgm:spPr/>
    </dgm:pt>
    <dgm:pt modelId="{1B4A487A-776B-44C5-85CE-0078DB091E43}" type="pres">
      <dgm:prSet presAssocID="{7C88DFDB-DEA8-4823-8A9C-B89F8C64D48E}" presName="sibTrans" presStyleLbl="sibTrans2D1" presStyleIdx="1" presStyleCnt="3"/>
      <dgm:spPr/>
    </dgm:pt>
    <dgm:pt modelId="{C107D82D-9E1B-4A35-B8B4-73454BEF41DE}" type="pres">
      <dgm:prSet presAssocID="{7C88DFDB-DEA8-4823-8A9C-B89F8C64D48E}" presName="connectorText" presStyleLbl="sibTrans2D1" presStyleIdx="1" presStyleCnt="3"/>
      <dgm:spPr/>
    </dgm:pt>
    <dgm:pt modelId="{060FC930-1F8F-44C7-B18D-44EAF13DDE70}" type="pres">
      <dgm:prSet presAssocID="{F1A14B0A-7343-49B7-87AC-BE4B00293A66}" presName="node" presStyleLbl="node1" presStyleIdx="2" presStyleCnt="4">
        <dgm:presLayoutVars>
          <dgm:bulletEnabled val="1"/>
        </dgm:presLayoutVars>
      </dgm:prSet>
      <dgm:spPr/>
    </dgm:pt>
    <dgm:pt modelId="{50B81B2E-D377-4437-BD69-42199F6E1AA6}" type="pres">
      <dgm:prSet presAssocID="{BC6BC31D-C3E4-4AD9-AE90-D8F99D064B37}" presName="sibTrans" presStyleLbl="sibTrans2D1" presStyleIdx="2" presStyleCnt="3"/>
      <dgm:spPr/>
    </dgm:pt>
    <dgm:pt modelId="{0626EE7A-4D61-4779-8372-53C778178F88}" type="pres">
      <dgm:prSet presAssocID="{BC6BC31D-C3E4-4AD9-AE90-D8F99D064B37}" presName="connectorText" presStyleLbl="sibTrans2D1" presStyleIdx="2" presStyleCnt="3"/>
      <dgm:spPr/>
    </dgm:pt>
    <dgm:pt modelId="{D6886BF2-724E-425B-9FA6-C51CC74C5650}" type="pres">
      <dgm:prSet presAssocID="{D6D8D1F8-3AFD-4FA4-8CA2-879691E5C234}" presName="node" presStyleLbl="node1" presStyleIdx="3" presStyleCnt="4">
        <dgm:presLayoutVars>
          <dgm:bulletEnabled val="1"/>
        </dgm:presLayoutVars>
      </dgm:prSet>
      <dgm:spPr/>
    </dgm:pt>
  </dgm:ptLst>
  <dgm:cxnLst>
    <dgm:cxn modelId="{B4B80409-1795-43B9-8B10-848D2DB11C96}" type="presOf" srcId="{BC6BC31D-C3E4-4AD9-AE90-D8F99D064B37}" destId="{0626EE7A-4D61-4779-8372-53C778178F88}" srcOrd="1" destOrd="0" presId="urn:microsoft.com/office/officeart/2005/8/layout/process1"/>
    <dgm:cxn modelId="{3186500A-298A-468D-A1DF-98B8A8425A7C}" type="presOf" srcId="{7C88DFDB-DEA8-4823-8A9C-B89F8C64D48E}" destId="{C107D82D-9E1B-4A35-B8B4-73454BEF41DE}" srcOrd="1" destOrd="0" presId="urn:microsoft.com/office/officeart/2005/8/layout/process1"/>
    <dgm:cxn modelId="{FEC20C1C-C4FC-472C-A482-F2A1FF9C2FFF}" type="presOf" srcId="{BC6F1409-33DA-4247-86F5-CD25DC24F7A3}" destId="{0F09AC3B-F872-444D-BC54-30B60794AF9B}" srcOrd="0" destOrd="0" presId="urn:microsoft.com/office/officeart/2005/8/layout/process1"/>
    <dgm:cxn modelId="{847C841F-EF2C-4F6C-BE9D-B24308B512FC}" srcId="{BC6F1409-33DA-4247-86F5-CD25DC24F7A3}" destId="{D3E7685F-A41D-4A7E-B44D-42C1110CA298}" srcOrd="0" destOrd="0" parTransId="{D08E411D-2E29-4C25-836E-7129D5A8F01B}" sibTransId="{DF8DCC6E-A766-441B-890A-FF20FD232E84}"/>
    <dgm:cxn modelId="{A3BA9324-449D-4717-A9DF-4D0006005C5F}" type="presOf" srcId="{7C88DFDB-DEA8-4823-8A9C-B89F8C64D48E}" destId="{1B4A487A-776B-44C5-85CE-0078DB091E43}" srcOrd="0" destOrd="0" presId="urn:microsoft.com/office/officeart/2005/8/layout/process1"/>
    <dgm:cxn modelId="{74E74327-7C7F-4A4C-B487-E480AD32E388}" type="presOf" srcId="{DF8DCC6E-A766-441B-890A-FF20FD232E84}" destId="{4D353EC9-959E-4F2A-A633-6113DF357F47}" srcOrd="1" destOrd="0" presId="urn:microsoft.com/office/officeart/2005/8/layout/process1"/>
    <dgm:cxn modelId="{85B1FB2C-38D5-4762-B956-6524DE5C1571}" type="presOf" srcId="{F1A14B0A-7343-49B7-87AC-BE4B00293A66}" destId="{060FC930-1F8F-44C7-B18D-44EAF13DDE70}" srcOrd="0" destOrd="0" presId="urn:microsoft.com/office/officeart/2005/8/layout/process1"/>
    <dgm:cxn modelId="{450A1941-FD0F-4D4B-929D-710D14DA740D}" type="presOf" srcId="{BC6BC31D-C3E4-4AD9-AE90-D8F99D064B37}" destId="{50B81B2E-D377-4437-BD69-42199F6E1AA6}" srcOrd="0" destOrd="0" presId="urn:microsoft.com/office/officeart/2005/8/layout/process1"/>
    <dgm:cxn modelId="{BC91397B-55A8-471E-ACB9-7C97EB8CA737}" srcId="{BC6F1409-33DA-4247-86F5-CD25DC24F7A3}" destId="{780E81B0-6AB3-4391-894D-D79EEC31BB64}" srcOrd="1" destOrd="0" parTransId="{D54C8ECC-3D1C-40EE-A877-7B9E70F9D8CA}" sibTransId="{7C88DFDB-DEA8-4823-8A9C-B89F8C64D48E}"/>
    <dgm:cxn modelId="{5AC4D88F-40CD-4D52-A31C-13A3195C4084}" srcId="{BC6F1409-33DA-4247-86F5-CD25DC24F7A3}" destId="{D6D8D1F8-3AFD-4FA4-8CA2-879691E5C234}" srcOrd="3" destOrd="0" parTransId="{2888DD5B-6E8E-494C-8AF0-36336DE2E749}" sibTransId="{7B91B25B-1356-490A-A37A-59C0E124E18F}"/>
    <dgm:cxn modelId="{6FD4D092-65CF-4426-994C-DC9C58B676B9}" type="presOf" srcId="{D3E7685F-A41D-4A7E-B44D-42C1110CA298}" destId="{C4E2D5E3-9C17-4E22-944A-3E47587373EF}" srcOrd="0" destOrd="0" presId="urn:microsoft.com/office/officeart/2005/8/layout/process1"/>
    <dgm:cxn modelId="{B15EB2A6-0DB8-404D-9DDF-DE2FD332B0DA}" type="presOf" srcId="{DF8DCC6E-A766-441B-890A-FF20FD232E84}" destId="{620B3C2C-48D7-49F5-90F9-DA689C40AB04}" srcOrd="0" destOrd="0" presId="urn:microsoft.com/office/officeart/2005/8/layout/process1"/>
    <dgm:cxn modelId="{37633BCB-D708-45E0-A7BD-41AE4BD8016E}" type="presOf" srcId="{780E81B0-6AB3-4391-894D-D79EEC31BB64}" destId="{EBF15B54-F9BF-4BD3-8482-7C692D00DEE5}" srcOrd="0" destOrd="0" presId="urn:microsoft.com/office/officeart/2005/8/layout/process1"/>
    <dgm:cxn modelId="{DE86D9D5-31CF-4E85-84E1-1A628833233D}" type="presOf" srcId="{D6D8D1F8-3AFD-4FA4-8CA2-879691E5C234}" destId="{D6886BF2-724E-425B-9FA6-C51CC74C5650}" srcOrd="0" destOrd="0" presId="urn:microsoft.com/office/officeart/2005/8/layout/process1"/>
    <dgm:cxn modelId="{4F0AE2E0-AC38-4F62-A909-669BF25A30A9}" srcId="{BC6F1409-33DA-4247-86F5-CD25DC24F7A3}" destId="{F1A14B0A-7343-49B7-87AC-BE4B00293A66}" srcOrd="2" destOrd="0" parTransId="{CB6A58BB-E809-41DC-A29D-9BB0F81EA6FD}" sibTransId="{BC6BC31D-C3E4-4AD9-AE90-D8F99D064B37}"/>
    <dgm:cxn modelId="{1D6223CC-C596-44AE-AF05-80CCC5E35210}" type="presParOf" srcId="{0F09AC3B-F872-444D-BC54-30B60794AF9B}" destId="{C4E2D5E3-9C17-4E22-944A-3E47587373EF}" srcOrd="0" destOrd="0" presId="urn:microsoft.com/office/officeart/2005/8/layout/process1"/>
    <dgm:cxn modelId="{1A65F6A6-4F5C-4E34-A909-7A08207A083D}" type="presParOf" srcId="{0F09AC3B-F872-444D-BC54-30B60794AF9B}" destId="{620B3C2C-48D7-49F5-90F9-DA689C40AB04}" srcOrd="1" destOrd="0" presId="urn:microsoft.com/office/officeart/2005/8/layout/process1"/>
    <dgm:cxn modelId="{1C278C5D-749E-4DA6-A147-F642E7FCD1A0}" type="presParOf" srcId="{620B3C2C-48D7-49F5-90F9-DA689C40AB04}" destId="{4D353EC9-959E-4F2A-A633-6113DF357F47}" srcOrd="0" destOrd="0" presId="urn:microsoft.com/office/officeart/2005/8/layout/process1"/>
    <dgm:cxn modelId="{C2EED46D-1FDE-4672-97E4-68FA0B975CC0}" type="presParOf" srcId="{0F09AC3B-F872-444D-BC54-30B60794AF9B}" destId="{EBF15B54-F9BF-4BD3-8482-7C692D00DEE5}" srcOrd="2" destOrd="0" presId="urn:microsoft.com/office/officeart/2005/8/layout/process1"/>
    <dgm:cxn modelId="{715668BD-4956-4BEB-90AF-388EB8B62D80}" type="presParOf" srcId="{0F09AC3B-F872-444D-BC54-30B60794AF9B}" destId="{1B4A487A-776B-44C5-85CE-0078DB091E43}" srcOrd="3" destOrd="0" presId="urn:microsoft.com/office/officeart/2005/8/layout/process1"/>
    <dgm:cxn modelId="{A364EA5D-81A5-4586-9C44-C1E0789F10B9}" type="presParOf" srcId="{1B4A487A-776B-44C5-85CE-0078DB091E43}" destId="{C107D82D-9E1B-4A35-B8B4-73454BEF41DE}" srcOrd="0" destOrd="0" presId="urn:microsoft.com/office/officeart/2005/8/layout/process1"/>
    <dgm:cxn modelId="{05369793-ED50-46C1-8AE6-BF12F8DF1837}" type="presParOf" srcId="{0F09AC3B-F872-444D-BC54-30B60794AF9B}" destId="{060FC930-1F8F-44C7-B18D-44EAF13DDE70}" srcOrd="4" destOrd="0" presId="urn:microsoft.com/office/officeart/2005/8/layout/process1"/>
    <dgm:cxn modelId="{F4603DA5-3600-4E99-86A8-0EF13D663660}" type="presParOf" srcId="{0F09AC3B-F872-444D-BC54-30B60794AF9B}" destId="{50B81B2E-D377-4437-BD69-42199F6E1AA6}" srcOrd="5" destOrd="0" presId="urn:microsoft.com/office/officeart/2005/8/layout/process1"/>
    <dgm:cxn modelId="{ABB152FD-CEB7-452C-B415-EDB07B393550}" type="presParOf" srcId="{50B81B2E-D377-4437-BD69-42199F6E1AA6}" destId="{0626EE7A-4D61-4779-8372-53C778178F88}" srcOrd="0" destOrd="0" presId="urn:microsoft.com/office/officeart/2005/8/layout/process1"/>
    <dgm:cxn modelId="{71708B93-2A47-47B5-B46F-F419376CCADC}" type="presParOf" srcId="{0F09AC3B-F872-444D-BC54-30B60794AF9B}" destId="{D6886BF2-724E-425B-9FA6-C51CC74C5650}"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E2D5E3-9C17-4E22-944A-3E47587373EF}">
      <dsp:nvSpPr>
        <dsp:cNvPr id="0" name=""/>
        <dsp:cNvSpPr/>
      </dsp:nvSpPr>
      <dsp:spPr>
        <a:xfrm>
          <a:off x="4282" y="1613917"/>
          <a:ext cx="1872504" cy="11235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Build the Model</a:t>
          </a:r>
          <a:endParaRPr lang="en-IN" sz="2400" kern="1200" dirty="0"/>
        </a:p>
      </dsp:txBody>
      <dsp:txXfrm>
        <a:off x="37188" y="1646823"/>
        <a:ext cx="1806692" cy="1057690"/>
      </dsp:txXfrm>
    </dsp:sp>
    <dsp:sp modelId="{620B3C2C-48D7-49F5-90F9-DA689C40AB04}">
      <dsp:nvSpPr>
        <dsp:cNvPr id="0" name=""/>
        <dsp:cNvSpPr/>
      </dsp:nvSpPr>
      <dsp:spPr>
        <a:xfrm>
          <a:off x="2064037" y="1943478"/>
          <a:ext cx="396970" cy="464381"/>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a:off x="2064037" y="2036354"/>
        <a:ext cx="277879" cy="278629"/>
      </dsp:txXfrm>
    </dsp:sp>
    <dsp:sp modelId="{EBF15B54-F9BF-4BD3-8482-7C692D00DEE5}">
      <dsp:nvSpPr>
        <dsp:cNvPr id="0" name=""/>
        <dsp:cNvSpPr/>
      </dsp:nvSpPr>
      <dsp:spPr>
        <a:xfrm>
          <a:off x="2625789" y="1613917"/>
          <a:ext cx="1872504" cy="11235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Evaluate the Model </a:t>
          </a:r>
          <a:endParaRPr lang="en-IN" sz="2400" kern="1200" dirty="0"/>
        </a:p>
      </dsp:txBody>
      <dsp:txXfrm>
        <a:off x="2658695" y="1646823"/>
        <a:ext cx="1806692" cy="1057690"/>
      </dsp:txXfrm>
    </dsp:sp>
    <dsp:sp modelId="{1B4A487A-776B-44C5-85CE-0078DB091E43}">
      <dsp:nvSpPr>
        <dsp:cNvPr id="0" name=""/>
        <dsp:cNvSpPr/>
      </dsp:nvSpPr>
      <dsp:spPr>
        <a:xfrm>
          <a:off x="4685544" y="1943478"/>
          <a:ext cx="396970" cy="464381"/>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a:off x="4685544" y="2036354"/>
        <a:ext cx="277879" cy="278629"/>
      </dsp:txXfrm>
    </dsp:sp>
    <dsp:sp modelId="{060FC930-1F8F-44C7-B18D-44EAF13DDE70}">
      <dsp:nvSpPr>
        <dsp:cNvPr id="0" name=""/>
        <dsp:cNvSpPr/>
      </dsp:nvSpPr>
      <dsp:spPr>
        <a:xfrm>
          <a:off x="5247295" y="1613917"/>
          <a:ext cx="1872504" cy="11235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Improve the Model </a:t>
          </a:r>
          <a:endParaRPr lang="en-IN" sz="2400" kern="1200" dirty="0"/>
        </a:p>
      </dsp:txBody>
      <dsp:txXfrm>
        <a:off x="5280201" y="1646823"/>
        <a:ext cx="1806692" cy="1057690"/>
      </dsp:txXfrm>
    </dsp:sp>
    <dsp:sp modelId="{50B81B2E-D377-4437-BD69-42199F6E1AA6}">
      <dsp:nvSpPr>
        <dsp:cNvPr id="0" name=""/>
        <dsp:cNvSpPr/>
      </dsp:nvSpPr>
      <dsp:spPr>
        <a:xfrm>
          <a:off x="7307050" y="1943478"/>
          <a:ext cx="396970" cy="464381"/>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n-IN" sz="1900" kern="1200"/>
        </a:p>
      </dsp:txBody>
      <dsp:txXfrm>
        <a:off x="7307050" y="2036354"/>
        <a:ext cx="277879" cy="278629"/>
      </dsp:txXfrm>
    </dsp:sp>
    <dsp:sp modelId="{D6886BF2-724E-425B-9FA6-C51CC74C5650}">
      <dsp:nvSpPr>
        <dsp:cNvPr id="0" name=""/>
        <dsp:cNvSpPr/>
      </dsp:nvSpPr>
      <dsp:spPr>
        <a:xfrm>
          <a:off x="7868801" y="1613917"/>
          <a:ext cx="1872504" cy="1123502"/>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Find the Best Fit Model</a:t>
          </a:r>
          <a:endParaRPr lang="en-IN" sz="2400" kern="1200" dirty="0"/>
        </a:p>
      </dsp:txBody>
      <dsp:txXfrm>
        <a:off x="7901707" y="1646823"/>
        <a:ext cx="1806692" cy="105769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Shreyans</a:t>
            </a:r>
          </a:p>
          <a:p>
            <a:r>
              <a:rPr lang="en-US" dirty="0">
                <a:solidFill>
                  <a:schemeClr val="bg2"/>
                </a:solidFill>
                <a:latin typeface="Abadi" panose="020B0604020104020204" pitchFamily="34" charset="0"/>
                <a:ea typeface="SF Pro" pitchFamily="2" charset="0"/>
                <a:cs typeface="SF Pro" pitchFamily="2" charset="0"/>
              </a:rPr>
              <a:t>13-08-2023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pPr marL="0" indent="0">
              <a:buNone/>
            </a:pPr>
            <a:r>
              <a:rPr lang="en-US" sz="2200" dirty="0">
                <a:solidFill>
                  <a:schemeClr val="accent3">
                    <a:lumMod val="25000"/>
                  </a:schemeClr>
                </a:solidFill>
                <a:latin typeface="Abadi" panose="020B0604020104020204" pitchFamily="34" charset="0"/>
              </a:rPr>
              <a:t>Data Wrangling is the process of cleaning and</a:t>
            </a:r>
          </a:p>
          <a:p>
            <a:pPr marL="0" indent="0">
              <a:buNone/>
            </a:pPr>
            <a:r>
              <a:rPr lang="en-US" sz="2200" dirty="0">
                <a:solidFill>
                  <a:schemeClr val="accent3">
                    <a:lumMod val="25000"/>
                  </a:schemeClr>
                </a:solidFill>
                <a:latin typeface="Abadi" panose="020B0604020104020204" pitchFamily="34" charset="0"/>
              </a:rPr>
              <a:t>unifying messy and complex data sets for easy access</a:t>
            </a:r>
          </a:p>
          <a:p>
            <a:pPr marL="0" indent="0">
              <a:buNone/>
            </a:pPr>
            <a:r>
              <a:rPr lang="en-US" sz="2200" dirty="0">
                <a:solidFill>
                  <a:schemeClr val="accent3">
                    <a:lumMod val="25000"/>
                  </a:schemeClr>
                </a:solidFill>
                <a:latin typeface="Abadi" panose="020B0604020104020204" pitchFamily="34" charset="0"/>
              </a:rPr>
              <a:t>and Exploratory Data Analysis (EDA).</a:t>
            </a:r>
          </a:p>
          <a:p>
            <a:pPr marL="0" indent="0">
              <a:buNone/>
            </a:pPr>
            <a:r>
              <a:rPr lang="en-US" sz="2200" dirty="0">
                <a:solidFill>
                  <a:schemeClr val="accent3">
                    <a:lumMod val="25000"/>
                  </a:schemeClr>
                </a:solidFill>
                <a:latin typeface="Abadi" panose="020B0604020104020204" pitchFamily="34" charset="0"/>
              </a:rPr>
              <a:t>We will first calculate the number of launches on each</a:t>
            </a:r>
          </a:p>
          <a:p>
            <a:pPr marL="0" indent="0">
              <a:buNone/>
            </a:pPr>
            <a:r>
              <a:rPr lang="en-US" sz="2200" dirty="0">
                <a:solidFill>
                  <a:schemeClr val="accent3">
                    <a:lumMod val="25000"/>
                  </a:schemeClr>
                </a:solidFill>
                <a:latin typeface="Abadi" panose="020B0604020104020204" pitchFamily="34" charset="0"/>
              </a:rPr>
              <a:t>site, then calculate the number and occurrence of</a:t>
            </a:r>
          </a:p>
          <a:p>
            <a:pPr marL="0" indent="0">
              <a:buNone/>
            </a:pPr>
            <a:r>
              <a:rPr lang="en-US" sz="2200" dirty="0">
                <a:solidFill>
                  <a:schemeClr val="accent3">
                    <a:lumMod val="25000"/>
                  </a:schemeClr>
                </a:solidFill>
                <a:latin typeface="Abadi" panose="020B0604020104020204" pitchFamily="34" charset="0"/>
              </a:rPr>
              <a:t>mission outcome per orbit type.</a:t>
            </a:r>
          </a:p>
          <a:p>
            <a:pPr marL="0" indent="0">
              <a:buNone/>
            </a:pPr>
            <a:r>
              <a:rPr lang="en-US" sz="2200" dirty="0">
                <a:solidFill>
                  <a:schemeClr val="accent3">
                    <a:lumMod val="25000"/>
                  </a:schemeClr>
                </a:solidFill>
                <a:latin typeface="Abadi" panose="020B0604020104020204" pitchFamily="34" charset="0"/>
              </a:rPr>
              <a:t>We then create a landing outcome label from the</a:t>
            </a:r>
          </a:p>
          <a:p>
            <a:pPr marL="0" indent="0">
              <a:buNone/>
            </a:pPr>
            <a:r>
              <a:rPr lang="en-US" sz="2200" dirty="0">
                <a:solidFill>
                  <a:schemeClr val="accent3">
                    <a:lumMod val="25000"/>
                  </a:schemeClr>
                </a:solidFill>
                <a:latin typeface="Abadi" panose="020B0604020104020204" pitchFamily="34" charset="0"/>
              </a:rPr>
              <a:t>outcome column. This will make it easier for further</a:t>
            </a:r>
          </a:p>
          <a:p>
            <a:pPr marL="0" indent="0">
              <a:buNone/>
            </a:pPr>
            <a:r>
              <a:rPr lang="en-US" sz="2200" dirty="0">
                <a:solidFill>
                  <a:schemeClr val="accent3">
                    <a:lumMod val="25000"/>
                  </a:schemeClr>
                </a:solidFill>
                <a:latin typeface="Abadi" panose="020B0604020104020204" pitchFamily="34" charset="0"/>
              </a:rPr>
              <a:t>analysis, visualization, and ML. Lastly, we will export</a:t>
            </a:r>
          </a:p>
          <a:p>
            <a:pPr marL="0" indent="0">
              <a:buNone/>
            </a:pPr>
            <a:r>
              <a:rPr lang="en-US" sz="2200" dirty="0">
                <a:solidFill>
                  <a:schemeClr val="accent3">
                    <a:lumMod val="25000"/>
                  </a:schemeClr>
                </a:solidFill>
                <a:latin typeface="Abadi" panose="020B0604020104020204" pitchFamily="34" charset="0"/>
              </a:rPr>
              <a:t>the result to a CSV</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dirty="0"/>
              <a:t>We first started by using scatter graph to find the relationship between the attributes such as between: </a:t>
            </a:r>
          </a:p>
          <a:p>
            <a:pPr lvl="1"/>
            <a:r>
              <a:rPr lang="en-US" dirty="0"/>
              <a:t>Payload and Flight Number. </a:t>
            </a:r>
          </a:p>
          <a:p>
            <a:pPr lvl="1"/>
            <a:r>
              <a:rPr lang="en-US" dirty="0"/>
              <a:t>Flight Number and Launch Site. </a:t>
            </a:r>
          </a:p>
          <a:p>
            <a:pPr lvl="1"/>
            <a:r>
              <a:rPr lang="en-US" dirty="0"/>
              <a:t>Payload and Launch Site. </a:t>
            </a:r>
          </a:p>
          <a:p>
            <a:pPr lvl="1"/>
            <a:r>
              <a:rPr lang="en-US" dirty="0"/>
              <a:t>Flight Number and Orbit Type. </a:t>
            </a:r>
          </a:p>
          <a:p>
            <a:pPr lvl="1"/>
            <a:r>
              <a:rPr lang="en-US" dirty="0"/>
              <a:t>Payload and Orbit Type. </a:t>
            </a:r>
          </a:p>
          <a:p>
            <a:pPr marL="0" indent="0">
              <a:buNone/>
            </a:pPr>
            <a:r>
              <a:rPr lang="en-US" dirty="0"/>
              <a:t>Once a pattern is determined from the graphs. It’s very easy to see which factors affecting the most to the success of the landing outcomes. Bar graphs Attribute to that. To see the Trend we use the Line Chart, here we use it to launch success trend.</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2469"/>
            <a:ext cx="9745589" cy="4665444"/>
          </a:xfrm>
          <a:prstGeom prst="rect">
            <a:avLst/>
          </a:prstGeom>
        </p:spPr>
        <p:txBody>
          <a:bodyPr lIns="91440" tIns="45720" rIns="91440" bIns="45720" anchor="t"/>
          <a:lstStyle/>
          <a:p>
            <a:r>
              <a:rPr lang="en-US" sz="2400" dirty="0"/>
              <a:t>Using SQL, we had performed many queries to get better understanding of the dataset, Ex: - Displaying the names of the launch sites. </a:t>
            </a:r>
          </a:p>
          <a:p>
            <a:pPr lvl="1"/>
            <a:r>
              <a:rPr lang="en-US" sz="2000" dirty="0"/>
              <a:t>Displaying 5 records where launch sites begin with the string ‘CCA’. </a:t>
            </a:r>
          </a:p>
          <a:p>
            <a:pPr lvl="1"/>
            <a:r>
              <a:rPr lang="en-US" sz="2000" dirty="0"/>
              <a:t>Displaying the total payload mass carried by booster launched by NASA (CRS). </a:t>
            </a:r>
          </a:p>
          <a:p>
            <a:pPr lvl="1"/>
            <a:r>
              <a:rPr lang="en-US" sz="2000" dirty="0"/>
              <a:t>Displaying the average payload mass carried by booster version F9 v1.1. </a:t>
            </a:r>
          </a:p>
          <a:p>
            <a:pPr lvl="1"/>
            <a:r>
              <a:rPr lang="en-US" sz="2000" dirty="0"/>
              <a:t>Listing the date when the first successful landing outcome in ground pad was achieved. </a:t>
            </a:r>
          </a:p>
          <a:p>
            <a:pPr lvl="1"/>
            <a:r>
              <a:rPr lang="en-US" sz="2000" dirty="0"/>
              <a:t>Listing the names of the boosters which have success in drone ship and have payload mass greater than 4000 but less than 6000. </a:t>
            </a:r>
          </a:p>
          <a:p>
            <a:pPr lvl="1"/>
            <a:r>
              <a:rPr lang="en-US" sz="2000" dirty="0"/>
              <a:t>Listing the total number of successful and failure mission outcomes. </a:t>
            </a:r>
          </a:p>
          <a:p>
            <a:pPr lvl="1"/>
            <a:r>
              <a:rPr lang="en-US" sz="2000" dirty="0"/>
              <a:t>Listing the names of the </a:t>
            </a:r>
            <a:r>
              <a:rPr lang="en-US" sz="2000" dirty="0" err="1"/>
              <a:t>booster_versions</a:t>
            </a:r>
            <a:r>
              <a:rPr lang="en-US" sz="2000" dirty="0"/>
              <a:t> which have carried the maximum payload mass. </a:t>
            </a:r>
          </a:p>
          <a:p>
            <a:pPr lvl="1"/>
            <a:r>
              <a:rPr lang="en-US" sz="2000" dirty="0"/>
              <a:t>Listing the failed </a:t>
            </a:r>
            <a:r>
              <a:rPr lang="en-US" sz="2000" dirty="0" err="1"/>
              <a:t>landing_outcomes</a:t>
            </a:r>
            <a:r>
              <a:rPr lang="en-US" sz="2000" dirty="0"/>
              <a:t> in drone ship, their booster versions, and launch sites names for in year 2015. </a:t>
            </a:r>
          </a:p>
          <a:p>
            <a:pPr lvl="1"/>
            <a:r>
              <a:rPr lang="en-US" sz="2000" dirty="0"/>
              <a:t>Rank the count of landing outcomes or success between the date 2010-06-04 and 2017-03-20, in descending order</a:t>
            </a:r>
          </a:p>
          <a:p>
            <a:endParaRPr lang="en-US" sz="2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pPr marL="0" indent="0">
              <a:buNone/>
            </a:pPr>
            <a:r>
              <a:rPr lang="en-US" dirty="0"/>
              <a:t>To visualize the launch data into an interactive map. We took the latitude and longitude coordinates at each launch site and added a circle marker around each launch site with a label of the name of the launch site. </a:t>
            </a:r>
          </a:p>
          <a:p>
            <a:pPr marL="0" indent="0">
              <a:buNone/>
            </a:pPr>
            <a:r>
              <a:rPr lang="en-US" dirty="0"/>
              <a:t>I then assigned the data frame launch_outcomes(</a:t>
            </a:r>
            <a:r>
              <a:rPr lang="en-US" dirty="0" err="1"/>
              <a:t>failure,success</a:t>
            </a:r>
            <a:r>
              <a:rPr lang="en-US" dirty="0"/>
              <a:t>) to classes 0 and 1 with Red and Green markers on the map in </a:t>
            </a:r>
            <a:r>
              <a:rPr lang="en-US" dirty="0" err="1"/>
              <a:t>MarkerCluster</a:t>
            </a:r>
            <a:r>
              <a:rPr lang="en-US" dirty="0"/>
              <a:t>(). </a:t>
            </a:r>
          </a:p>
          <a:p>
            <a:pPr marL="0" indent="0">
              <a:buNone/>
            </a:pPr>
            <a:r>
              <a:rPr lang="en-US" dirty="0"/>
              <a:t>I then used the Haversine’s formula to calculated the distance of the launch sites to various landmark to find answer to the questions of: </a:t>
            </a:r>
          </a:p>
          <a:p>
            <a:pPr marL="0" indent="0">
              <a:buNone/>
            </a:pPr>
            <a:r>
              <a:rPr lang="en-US" dirty="0"/>
              <a:t>• How close the launch sites with railways, highways and coastlines? </a:t>
            </a:r>
          </a:p>
          <a:p>
            <a:pPr marL="0" indent="0">
              <a:buNone/>
            </a:pPr>
            <a:r>
              <a:rPr lang="en-US" dirty="0"/>
              <a:t>• How close the launch sites with nearby cities?</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400" dirty="0"/>
              <a:t>We built an interactive dashboard with </a:t>
            </a:r>
            <a:r>
              <a:rPr lang="en-US" sz="2400" dirty="0" err="1"/>
              <a:t>Plotly</a:t>
            </a:r>
            <a:r>
              <a:rPr lang="en-US" sz="2400" dirty="0"/>
              <a:t> dash which allowing the user to play around with the data as they need. </a:t>
            </a:r>
          </a:p>
          <a:p>
            <a:pPr>
              <a:lnSpc>
                <a:spcPct val="100000"/>
              </a:lnSpc>
              <a:spcBef>
                <a:spcPts val="1400"/>
              </a:spcBef>
            </a:pPr>
            <a:r>
              <a:rPr lang="en-US" sz="2400" dirty="0"/>
              <a:t>We plotted pie charts showing the total launches by a certain sites. </a:t>
            </a:r>
          </a:p>
          <a:p>
            <a:pPr>
              <a:lnSpc>
                <a:spcPct val="100000"/>
              </a:lnSpc>
              <a:spcBef>
                <a:spcPts val="1400"/>
              </a:spcBef>
            </a:pPr>
            <a:r>
              <a:rPr lang="en-US" sz="2400" dirty="0"/>
              <a:t>We then plotted scatter graph showing the relationship with Outcome and Payload Mass (Kg) for the different booster version.</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graphicFrame>
        <p:nvGraphicFramePr>
          <p:cNvPr id="2" name="Content Placeholder 1">
            <a:extLst>
              <a:ext uri="{FF2B5EF4-FFF2-40B4-BE49-F238E27FC236}">
                <a16:creationId xmlns:a16="http://schemas.microsoft.com/office/drawing/2014/main" id="{5E4A5BB4-0298-5127-E98E-70C2FE4913BC}"/>
              </a:ext>
            </a:extLst>
          </p:cNvPr>
          <p:cNvGraphicFramePr>
            <a:graphicFrameLocks noGrp="1"/>
          </p:cNvGraphicFramePr>
          <p:nvPr>
            <p:ph idx="4294967295"/>
            <p:extLst>
              <p:ext uri="{D42A27DB-BD31-4B8C-83A1-F6EECF244321}">
                <p14:modId xmlns:p14="http://schemas.microsoft.com/office/powerpoint/2010/main" val="3312371780"/>
              </p:ext>
            </p:extLst>
          </p:nvPr>
        </p:nvGraphicFramePr>
        <p:xfrm>
          <a:off x="770010" y="1825625"/>
          <a:ext cx="9745589"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scatter plot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shows that the larger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flights amount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of the launch site,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greater the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rate will be.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site CCAFS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SLC40 shows the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least pattern of this.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5118B58-5064-3C78-E10B-91A8BE19CABB}"/>
              </a:ext>
            </a:extLst>
          </p:cNvPr>
          <p:cNvPicPr>
            <a:picLocks noChangeAspect="1"/>
          </p:cNvPicPr>
          <p:nvPr/>
        </p:nvPicPr>
        <p:blipFill>
          <a:blip r:embed="rId3"/>
          <a:stretch>
            <a:fillRect/>
          </a:stretch>
        </p:blipFill>
        <p:spPr>
          <a:xfrm>
            <a:off x="4327948" y="1741023"/>
            <a:ext cx="6957663" cy="337595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fontScale="6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scatter plot shows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once the pay load mass is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greater than 7000kg, the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probability of the success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rate will be highly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increased.</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there is no clear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pattern to say the launch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site is dependent to the pay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load mass for the success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rate.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81A461D-2829-08BB-7F9F-856E6D10AE13}"/>
              </a:ext>
            </a:extLst>
          </p:cNvPr>
          <p:cNvPicPr>
            <a:picLocks noChangeAspect="1"/>
          </p:cNvPicPr>
          <p:nvPr/>
        </p:nvPicPr>
        <p:blipFill>
          <a:blip r:embed="rId3"/>
          <a:stretch>
            <a:fillRect/>
          </a:stretch>
        </p:blipFill>
        <p:spPr>
          <a:xfrm>
            <a:off x="3916432" y="1706731"/>
            <a:ext cx="7369179" cy="3444538"/>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marL="0" indent="0">
              <a:lnSpc>
                <a:spcPct val="100000"/>
              </a:lnSpc>
              <a:spcBef>
                <a:spcPts val="1400"/>
              </a:spcBef>
              <a:buNone/>
            </a:pPr>
            <a:r>
              <a:rPr lang="en-US" sz="1600" dirty="0"/>
              <a:t>This figure depicted the possibility of the orbits to influences the landing outcomes as some orbits has 100% success rate such as SSO, HEO, GEO AND ES-L1 while SO orbit produced 0% rate of success. </a:t>
            </a:r>
          </a:p>
          <a:p>
            <a:pPr marL="0" indent="0">
              <a:lnSpc>
                <a:spcPct val="100000"/>
              </a:lnSpc>
              <a:spcBef>
                <a:spcPts val="1400"/>
              </a:spcBef>
              <a:buNone/>
            </a:pPr>
            <a:r>
              <a:rPr lang="en-US" sz="1600" dirty="0"/>
              <a:t>However, deeper analysis show that some of this orbits has only 1 occurrence such as GEO, SO, HEO and ES-L1 which mean this data need more dataset to see pattern or trend before we draw any conclusion.</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5F90CD5-EB35-B42F-BBFF-6BC20D182A2E}"/>
              </a:ext>
            </a:extLst>
          </p:cNvPr>
          <p:cNvPicPr>
            <a:picLocks noChangeAspect="1"/>
          </p:cNvPicPr>
          <p:nvPr/>
        </p:nvPicPr>
        <p:blipFill>
          <a:blip r:embed="rId3"/>
          <a:stretch>
            <a:fillRect/>
          </a:stretch>
        </p:blipFill>
        <p:spPr>
          <a:xfrm>
            <a:off x="4846153" y="1683869"/>
            <a:ext cx="6439458" cy="349026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fontScale="550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scatter plot shows that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generally, the larger the flight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number on each orbits, the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greater the success rate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(especially LEO orbit) except for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GTO orbit which depicts no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relationship between both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attributes.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Orbit that only has 1 occurrence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should also be excluded from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above statement as it’s needed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more dataset.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D1C85391-587E-AB8E-1C3C-0090C8E39666}"/>
              </a:ext>
            </a:extLst>
          </p:cNvPr>
          <p:cNvPicPr>
            <a:picLocks noChangeAspect="1"/>
          </p:cNvPicPr>
          <p:nvPr/>
        </p:nvPicPr>
        <p:blipFill>
          <a:blip r:embed="rId3"/>
          <a:stretch>
            <a:fillRect/>
          </a:stretch>
        </p:blipFill>
        <p:spPr>
          <a:xfrm>
            <a:off x="4708981" y="1801989"/>
            <a:ext cx="6576630" cy="325402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fontScale="92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Heavier payload has positive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impact on LEO, ISS and P0 orbit.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However, it has negative impact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on MEO and VLEO orbit.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GTO orbit seem to depict no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relation between the attributes.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Meanwhile, again, SO, GEO and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HEO orbit need more dataset to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see any pattern or trend.</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103F2A5-FED8-8F17-E8AE-68B6AC604808}"/>
              </a:ext>
            </a:extLst>
          </p:cNvPr>
          <p:cNvPicPr>
            <a:picLocks noChangeAspect="1"/>
          </p:cNvPicPr>
          <p:nvPr/>
        </p:nvPicPr>
        <p:blipFill>
          <a:blip r:embed="rId3"/>
          <a:stretch>
            <a:fillRect/>
          </a:stretch>
        </p:blipFill>
        <p:spPr>
          <a:xfrm>
            <a:off x="4812756" y="1689574"/>
            <a:ext cx="6645216" cy="373412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1724477"/>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This figures clearly depicted and increasing trend from the year 2013 until 2020. If this trend continue for the  next year onward. The success rate will steadily increase until reaching 1/100% success rate.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59E697B-5E73-A9C4-BAA5-D9D39E7C8339}"/>
              </a:ext>
            </a:extLst>
          </p:cNvPr>
          <p:cNvPicPr>
            <a:picLocks noChangeAspect="1"/>
          </p:cNvPicPr>
          <p:nvPr/>
        </p:nvPicPr>
        <p:blipFill>
          <a:blip r:embed="rId3"/>
          <a:stretch>
            <a:fillRect/>
          </a:stretch>
        </p:blipFill>
        <p:spPr>
          <a:xfrm>
            <a:off x="2518497" y="3114945"/>
            <a:ext cx="7018628" cy="370364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 have used DISTINCT Keyword to filter out the Launch Site Names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1E58ADB-9196-73C5-7546-BFC79403F994}"/>
              </a:ext>
            </a:extLst>
          </p:cNvPr>
          <p:cNvPicPr>
            <a:picLocks noChangeAspect="1"/>
          </p:cNvPicPr>
          <p:nvPr/>
        </p:nvPicPr>
        <p:blipFill>
          <a:blip r:embed="rId3"/>
          <a:stretch>
            <a:fillRect/>
          </a:stretch>
        </p:blipFill>
        <p:spPr>
          <a:xfrm>
            <a:off x="2476186" y="2711820"/>
            <a:ext cx="7239627" cy="306350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000" dirty="0"/>
              <a:t>I have used the LIKE to display 5 records where launch sites begin with `CCA`</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01ED916A-FA2C-5E3C-489A-DF864CDDE5EF}"/>
              </a:ext>
            </a:extLst>
          </p:cNvPr>
          <p:cNvPicPr>
            <a:picLocks noChangeAspect="1"/>
          </p:cNvPicPr>
          <p:nvPr/>
        </p:nvPicPr>
        <p:blipFill>
          <a:blip r:embed="rId3"/>
          <a:stretch>
            <a:fillRect/>
          </a:stretch>
        </p:blipFill>
        <p:spPr>
          <a:xfrm>
            <a:off x="2106584" y="2534317"/>
            <a:ext cx="7978831" cy="293395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1600" dirty="0"/>
              <a:t>I have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6A98DB21-6CF7-9213-4B5A-AF2F986A6AB6}"/>
              </a:ext>
            </a:extLst>
          </p:cNvPr>
          <p:cNvPicPr>
            <a:picLocks noChangeAspect="1"/>
          </p:cNvPicPr>
          <p:nvPr/>
        </p:nvPicPr>
        <p:blipFill>
          <a:blip r:embed="rId3"/>
          <a:stretch>
            <a:fillRect/>
          </a:stretch>
        </p:blipFill>
        <p:spPr>
          <a:xfrm>
            <a:off x="2042205" y="2774367"/>
            <a:ext cx="7971211" cy="2453853"/>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 have calculated the average payload mass carried by booster version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71433CC-9AFF-597E-52AC-393665654F14}"/>
              </a:ext>
            </a:extLst>
          </p:cNvPr>
          <p:cNvPicPr>
            <a:picLocks noChangeAspect="1"/>
          </p:cNvPicPr>
          <p:nvPr/>
        </p:nvPicPr>
        <p:blipFill>
          <a:blip r:embed="rId3"/>
          <a:stretch>
            <a:fillRect/>
          </a:stretch>
        </p:blipFill>
        <p:spPr>
          <a:xfrm>
            <a:off x="2159929" y="2785262"/>
            <a:ext cx="7872142" cy="270533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 have used the min() function to find the result. We observed that the dates of the first successful landing outcome on ground pad was 22nd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53802A2-C51E-6EB9-7303-B494E564B994}"/>
              </a:ext>
            </a:extLst>
          </p:cNvPr>
          <p:cNvPicPr>
            <a:picLocks noChangeAspect="1"/>
          </p:cNvPicPr>
          <p:nvPr/>
        </p:nvPicPr>
        <p:blipFill>
          <a:blip r:embed="rId3"/>
          <a:stretch>
            <a:fillRect/>
          </a:stretch>
        </p:blipFill>
        <p:spPr>
          <a:xfrm>
            <a:off x="1897016" y="2950405"/>
            <a:ext cx="8397968" cy="257578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1600" dirty="0"/>
              <a:t>I used the WHERE clause to filter for boosters which have successfully landed on drone ship and applied the AND condition to determine successful landing with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0912B03D-293E-4C9F-9C8C-E6F3F99293E7}"/>
              </a:ext>
            </a:extLst>
          </p:cNvPr>
          <p:cNvPicPr>
            <a:picLocks noChangeAspect="1"/>
          </p:cNvPicPr>
          <p:nvPr/>
        </p:nvPicPr>
        <p:blipFill>
          <a:blip r:embed="rId3"/>
          <a:stretch>
            <a:fillRect/>
          </a:stretch>
        </p:blipFill>
        <p:spPr>
          <a:xfrm>
            <a:off x="1379208" y="2758992"/>
            <a:ext cx="9297206" cy="34674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50428"/>
            <a:ext cx="10326708" cy="457514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through SQL and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from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 used wildcard like ‘%’ to filter for WHERE Mission Outcome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A25DB26-44BE-1256-F9EB-F50AA41498DF}"/>
              </a:ext>
            </a:extLst>
          </p:cNvPr>
          <p:cNvPicPr>
            <a:picLocks noChangeAspect="1"/>
          </p:cNvPicPr>
          <p:nvPr/>
        </p:nvPicPr>
        <p:blipFill>
          <a:blip r:embed="rId3"/>
          <a:stretch>
            <a:fillRect/>
          </a:stretch>
        </p:blipFill>
        <p:spPr>
          <a:xfrm>
            <a:off x="1138760" y="2545003"/>
            <a:ext cx="9914479" cy="1767993"/>
          </a:xfrm>
          <a:prstGeom prst="rect">
            <a:avLst/>
          </a:prstGeom>
        </p:spPr>
      </p:pic>
      <p:pic>
        <p:nvPicPr>
          <p:cNvPr id="8" name="Picture 7">
            <a:extLst>
              <a:ext uri="{FF2B5EF4-FFF2-40B4-BE49-F238E27FC236}">
                <a16:creationId xmlns:a16="http://schemas.microsoft.com/office/drawing/2014/main" id="{9BB9226A-5022-2F82-66C3-A58116212C2C}"/>
              </a:ext>
            </a:extLst>
          </p:cNvPr>
          <p:cNvPicPr>
            <a:picLocks noChangeAspect="1"/>
          </p:cNvPicPr>
          <p:nvPr/>
        </p:nvPicPr>
        <p:blipFill>
          <a:blip r:embed="rId4"/>
          <a:stretch>
            <a:fillRect/>
          </a:stretch>
        </p:blipFill>
        <p:spPr>
          <a:xfrm>
            <a:off x="1154001" y="4447073"/>
            <a:ext cx="9883997" cy="172989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 determined the booster that have carried the maximum payload using a subquery in the WHERE clause and the MAX() 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0FE7B79-CE45-EA94-0E2B-5BECA8A5C2FF}"/>
              </a:ext>
            </a:extLst>
          </p:cNvPr>
          <p:cNvPicPr>
            <a:picLocks noChangeAspect="1"/>
          </p:cNvPicPr>
          <p:nvPr/>
        </p:nvPicPr>
        <p:blipFill>
          <a:blip r:embed="rId3"/>
          <a:stretch>
            <a:fillRect/>
          </a:stretch>
        </p:blipFill>
        <p:spPr>
          <a:xfrm>
            <a:off x="2555352" y="2636023"/>
            <a:ext cx="6174903" cy="33895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dirty="0"/>
              <a:t>I used a combinations of the WHERE clause, LIKE, AND, and BETWEEN conditions to filter for failed landing outcomes in drone ship, their booster versions, and launch site names for year 2015.</a:t>
            </a:r>
          </a:p>
          <a:p>
            <a:pPr marL="0" indent="0">
              <a:lnSpc>
                <a:spcPct val="100000"/>
              </a:lnSpc>
              <a:spcBef>
                <a:spcPts val="1400"/>
              </a:spcBef>
              <a:buNone/>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47B7FA8-B126-9D04-B638-004EA3A6D137}"/>
              </a:ext>
            </a:extLst>
          </p:cNvPr>
          <p:cNvPicPr>
            <a:picLocks noChangeAspect="1"/>
          </p:cNvPicPr>
          <p:nvPr/>
        </p:nvPicPr>
        <p:blipFill>
          <a:blip r:embed="rId3"/>
          <a:stretch>
            <a:fillRect/>
          </a:stretch>
        </p:blipFill>
        <p:spPr>
          <a:xfrm>
            <a:off x="1684034" y="3428999"/>
            <a:ext cx="8687553" cy="255292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selected Landing outcomes and the COUNT of landing outcomes from the data and used the WHERE clause to filter for landing outcomes BETWEEN 2010-06-04 to 2010-03-20.</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applied the GROUP BY clause to group the landing outcomes and the ORDER BY 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B976CE2-7BAE-1B33-6473-378F28F5696A}"/>
              </a:ext>
            </a:extLst>
          </p:cNvPr>
          <p:cNvPicPr>
            <a:picLocks noChangeAspect="1"/>
          </p:cNvPicPr>
          <p:nvPr/>
        </p:nvPicPr>
        <p:blipFill>
          <a:blip r:embed="rId3"/>
          <a:stretch>
            <a:fillRect/>
          </a:stretch>
        </p:blipFill>
        <p:spPr>
          <a:xfrm>
            <a:off x="2810900" y="3771541"/>
            <a:ext cx="5663807" cy="265567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Site Locations in USA</a:t>
            </a:r>
          </a:p>
        </p:txBody>
      </p:sp>
      <p:pic>
        <p:nvPicPr>
          <p:cNvPr id="6" name="Picture 5">
            <a:extLst>
              <a:ext uri="{FF2B5EF4-FFF2-40B4-BE49-F238E27FC236}">
                <a16:creationId xmlns:a16="http://schemas.microsoft.com/office/drawing/2014/main" id="{346709A5-BF97-D114-B9B3-C5EBAF630662}"/>
              </a:ext>
            </a:extLst>
          </p:cNvPr>
          <p:cNvPicPr>
            <a:picLocks noChangeAspect="1"/>
          </p:cNvPicPr>
          <p:nvPr/>
        </p:nvPicPr>
        <p:blipFill>
          <a:blip r:embed="rId3"/>
          <a:stretch>
            <a:fillRect/>
          </a:stretch>
        </p:blipFill>
        <p:spPr>
          <a:xfrm>
            <a:off x="2347032" y="1582728"/>
            <a:ext cx="7361558" cy="444284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4" name="Picture 3">
            <a:extLst>
              <a:ext uri="{FF2B5EF4-FFF2-40B4-BE49-F238E27FC236}">
                <a16:creationId xmlns:a16="http://schemas.microsoft.com/office/drawing/2014/main" id="{A7455E55-8810-D126-6783-8C573DA4E674}"/>
              </a:ext>
            </a:extLst>
          </p:cNvPr>
          <p:cNvPicPr>
            <a:picLocks noChangeAspect="1"/>
          </p:cNvPicPr>
          <p:nvPr/>
        </p:nvPicPr>
        <p:blipFill>
          <a:blip r:embed="rId3"/>
          <a:stretch>
            <a:fillRect/>
          </a:stretch>
        </p:blipFill>
        <p:spPr>
          <a:xfrm>
            <a:off x="770011" y="1367611"/>
            <a:ext cx="7643522" cy="4122777"/>
          </a:xfrm>
          <a:prstGeom prst="rect">
            <a:avLst/>
          </a:prstGeom>
        </p:spPr>
      </p:pic>
      <p:pic>
        <p:nvPicPr>
          <p:cNvPr id="7" name="Picture 6">
            <a:extLst>
              <a:ext uri="{FF2B5EF4-FFF2-40B4-BE49-F238E27FC236}">
                <a16:creationId xmlns:a16="http://schemas.microsoft.com/office/drawing/2014/main" id="{699BA244-AF40-78E0-AE64-DC7E58F9F3D8}"/>
              </a:ext>
            </a:extLst>
          </p:cNvPr>
          <p:cNvPicPr>
            <a:picLocks noChangeAspect="1"/>
          </p:cNvPicPr>
          <p:nvPr/>
        </p:nvPicPr>
        <p:blipFill>
          <a:blip r:embed="rId4"/>
          <a:stretch>
            <a:fillRect/>
          </a:stretch>
        </p:blipFill>
        <p:spPr>
          <a:xfrm>
            <a:off x="8714772" y="1463433"/>
            <a:ext cx="1798476" cy="304826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Distance to Landmarks</a:t>
            </a:r>
          </a:p>
        </p:txBody>
      </p:sp>
      <p:pic>
        <p:nvPicPr>
          <p:cNvPr id="4" name="Picture 3">
            <a:extLst>
              <a:ext uri="{FF2B5EF4-FFF2-40B4-BE49-F238E27FC236}">
                <a16:creationId xmlns:a16="http://schemas.microsoft.com/office/drawing/2014/main" id="{6ECE1CF9-8BC1-5F6F-7162-79B4300E3E59}"/>
              </a:ext>
            </a:extLst>
          </p:cNvPr>
          <p:cNvPicPr>
            <a:picLocks noChangeAspect="1"/>
          </p:cNvPicPr>
          <p:nvPr/>
        </p:nvPicPr>
        <p:blipFill>
          <a:blip r:embed="rId3"/>
          <a:stretch>
            <a:fillRect/>
          </a:stretch>
        </p:blipFill>
        <p:spPr>
          <a:xfrm>
            <a:off x="1131536" y="1674176"/>
            <a:ext cx="9792549" cy="435139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of Each Site</a:t>
            </a:r>
          </a:p>
        </p:txBody>
      </p:sp>
      <p:pic>
        <p:nvPicPr>
          <p:cNvPr id="4" name="Picture 3">
            <a:extLst>
              <a:ext uri="{FF2B5EF4-FFF2-40B4-BE49-F238E27FC236}">
                <a16:creationId xmlns:a16="http://schemas.microsoft.com/office/drawing/2014/main" id="{4C928DCD-35E5-C9F7-B35F-B4A43C280634}"/>
              </a:ext>
            </a:extLst>
          </p:cNvPr>
          <p:cNvPicPr>
            <a:picLocks noChangeAspect="1"/>
          </p:cNvPicPr>
          <p:nvPr/>
        </p:nvPicPr>
        <p:blipFill>
          <a:blip r:embed="rId3"/>
          <a:stretch>
            <a:fillRect/>
          </a:stretch>
        </p:blipFill>
        <p:spPr>
          <a:xfrm>
            <a:off x="1691258" y="1596231"/>
            <a:ext cx="8809483" cy="366553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376855"/>
            <a:ext cx="10399485" cy="464871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SpaceX is a revolutionary company who has disrupt the space industry by offering a</a:t>
            </a:r>
          </a:p>
          <a:p>
            <a:pPr marL="0" indent="0">
              <a:spcBef>
                <a:spcPts val="1400"/>
              </a:spcBef>
              <a:buNone/>
            </a:pPr>
            <a:r>
              <a:rPr lang="en-US" sz="2200" dirty="0">
                <a:solidFill>
                  <a:schemeClr val="accent3">
                    <a:lumMod val="25000"/>
                  </a:schemeClr>
                </a:solidFill>
                <a:latin typeface="Abadi" panose="020B0604020104020204" pitchFamily="34" charset="0"/>
              </a:rPr>
              <a:t>rocket launches specifically Falcon 9 as low as 62 million dollars; while other providers</a:t>
            </a:r>
          </a:p>
          <a:p>
            <a:pPr marL="0" indent="0">
              <a:spcBef>
                <a:spcPts val="1400"/>
              </a:spcBef>
              <a:buNone/>
            </a:pPr>
            <a:r>
              <a:rPr lang="en-US" sz="2200" dirty="0">
                <a:solidFill>
                  <a:schemeClr val="accent3">
                    <a:lumMod val="25000"/>
                  </a:schemeClr>
                </a:solidFill>
                <a:latin typeface="Abadi" panose="020B0604020104020204" pitchFamily="34" charset="0"/>
              </a:rPr>
              <a:t>cost upward of 165 million dollar each. Most of this saving thanks to SpaceX</a:t>
            </a:r>
          </a:p>
          <a:p>
            <a:pPr marL="0" indent="0">
              <a:spcBef>
                <a:spcPts val="1400"/>
              </a:spcBef>
              <a:buNone/>
            </a:pPr>
            <a:r>
              <a:rPr lang="en-US" sz="2200" dirty="0">
                <a:solidFill>
                  <a:schemeClr val="accent3">
                    <a:lumMod val="25000"/>
                  </a:schemeClr>
                </a:solidFill>
                <a:latin typeface="Abadi" panose="020B0604020104020204" pitchFamily="34" charset="0"/>
              </a:rPr>
              <a:t>astounding idea to reuse the first stage of the launch by re-land the rocket to be used</a:t>
            </a:r>
          </a:p>
          <a:p>
            <a:pPr marL="0" indent="0">
              <a:spcBef>
                <a:spcPts val="1400"/>
              </a:spcBef>
              <a:buNone/>
            </a:pPr>
            <a:r>
              <a:rPr lang="en-US" sz="2200" dirty="0">
                <a:solidFill>
                  <a:schemeClr val="accent3">
                    <a:lumMod val="25000"/>
                  </a:schemeClr>
                </a:solidFill>
                <a:latin typeface="Abadi" panose="020B0604020104020204" pitchFamily="34" charset="0"/>
              </a:rPr>
              <a:t>on the next mission. Repeating this process will make the price down even further. As a</a:t>
            </a:r>
          </a:p>
          <a:p>
            <a:pPr marL="0" indent="0">
              <a:spcBef>
                <a:spcPts val="1400"/>
              </a:spcBef>
              <a:buNone/>
            </a:pPr>
            <a:r>
              <a:rPr lang="en-US" sz="2200" dirty="0">
                <a:solidFill>
                  <a:schemeClr val="accent3">
                    <a:lumMod val="25000"/>
                  </a:schemeClr>
                </a:solidFill>
                <a:latin typeface="Abadi" panose="020B0604020104020204" pitchFamily="34" charset="0"/>
              </a:rPr>
              <a:t>data scientist of a startup rivaling SpaceX, the goal of this project is to create the</a:t>
            </a:r>
          </a:p>
          <a:p>
            <a:pPr marL="0" indent="0">
              <a:spcBef>
                <a:spcPts val="1400"/>
              </a:spcBef>
              <a:buNone/>
            </a:pPr>
            <a:r>
              <a:rPr lang="en-US" sz="2200" dirty="0">
                <a:solidFill>
                  <a:schemeClr val="accent3">
                    <a:lumMod val="25000"/>
                  </a:schemeClr>
                </a:solidFill>
                <a:latin typeface="Abadi" panose="020B0604020104020204" pitchFamily="34" charset="0"/>
              </a:rPr>
              <a:t>machine learning pipeline to predict the landing outcome of the first stage in the future.</a:t>
            </a:r>
          </a:p>
          <a:p>
            <a:pPr marL="0" indent="0">
              <a:spcBef>
                <a:spcPts val="1400"/>
              </a:spcBef>
              <a:buNone/>
            </a:pPr>
            <a:r>
              <a:rPr lang="en-US" sz="2200" dirty="0">
                <a:solidFill>
                  <a:schemeClr val="accent3">
                    <a:lumMod val="25000"/>
                  </a:schemeClr>
                </a:solidFill>
                <a:latin typeface="Abadi" panose="020B0604020104020204" pitchFamily="34" charset="0"/>
              </a:rPr>
              <a:t>This project is crucial in identifying the right price to bid against SpaceX for a rocket</a:t>
            </a:r>
          </a:p>
          <a:p>
            <a:pPr marL="0" indent="0">
              <a:spcBef>
                <a:spcPts val="1400"/>
              </a:spcBef>
              <a:buNone/>
            </a:pPr>
            <a:r>
              <a:rPr lang="en-US" sz="2200" dirty="0">
                <a:solidFill>
                  <a:schemeClr val="accent3">
                    <a:lumMod val="25000"/>
                  </a:schemeClr>
                </a:solidFill>
                <a:latin typeface="Abadi" panose="020B0604020104020204" pitchFamily="34" charset="0"/>
              </a:rPr>
              <a:t>launch.</a:t>
            </a:r>
          </a:p>
          <a:p>
            <a:pPr marL="0" indent="0">
              <a:spcBef>
                <a:spcPts val="1400"/>
              </a:spcBef>
              <a:buNone/>
            </a:pPr>
            <a:r>
              <a:rPr lang="en-US" sz="2200" dirty="0">
                <a:solidFill>
                  <a:schemeClr val="accent3">
                    <a:lumMod val="25000"/>
                  </a:schemeClr>
                </a:solidFill>
                <a:latin typeface="Abadi" panose="020B0604020104020204" pitchFamily="34" charset="0"/>
              </a:rPr>
              <a:t>The problems included:</a:t>
            </a:r>
          </a:p>
          <a:p>
            <a:pPr marL="0" indent="0">
              <a:spcBef>
                <a:spcPts val="1400"/>
              </a:spcBef>
              <a:buNone/>
            </a:pPr>
            <a:r>
              <a:rPr lang="en-US" sz="2200" dirty="0">
                <a:solidFill>
                  <a:schemeClr val="accent3">
                    <a:lumMod val="25000"/>
                  </a:schemeClr>
                </a:solidFill>
                <a:latin typeface="Abadi" panose="020B0604020104020204" pitchFamily="34" charset="0"/>
              </a:rPr>
              <a:t>• Identifying all factors that influence the landing outcome.</a:t>
            </a:r>
          </a:p>
          <a:p>
            <a:pPr marL="0" indent="0">
              <a:spcBef>
                <a:spcPts val="1400"/>
              </a:spcBef>
              <a:buNone/>
            </a:pPr>
            <a:r>
              <a:rPr lang="en-US" sz="2200" dirty="0">
                <a:solidFill>
                  <a:schemeClr val="accent3">
                    <a:lumMod val="25000"/>
                  </a:schemeClr>
                </a:solidFill>
                <a:latin typeface="Abadi" panose="020B0604020104020204" pitchFamily="34" charset="0"/>
              </a:rPr>
              <a:t>• The relationship between each variables and how it is affecting the outcome.</a:t>
            </a:r>
          </a:p>
          <a:p>
            <a:pPr marL="0" indent="0">
              <a:spcBef>
                <a:spcPts val="1400"/>
              </a:spcBef>
              <a:buNone/>
            </a:pPr>
            <a:r>
              <a:rPr lang="en-US" sz="2200" dirty="0">
                <a:solidFill>
                  <a:schemeClr val="accent3">
                    <a:lumMod val="25000"/>
                  </a:schemeClr>
                </a:solidFill>
                <a:latin typeface="Abadi" panose="020B0604020104020204" pitchFamily="34" charset="0"/>
              </a:rPr>
              <a:t>• The best condition needed to increase the probability of successful landing.</a:t>
            </a:r>
          </a:p>
          <a:p>
            <a:pPr marL="0" indent="0">
              <a:spcBef>
                <a:spcPts val="1400"/>
              </a:spcBef>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Success Ratio</a:t>
            </a:r>
          </a:p>
        </p:txBody>
      </p:sp>
      <p:pic>
        <p:nvPicPr>
          <p:cNvPr id="4" name="Picture 3">
            <a:extLst>
              <a:ext uri="{FF2B5EF4-FFF2-40B4-BE49-F238E27FC236}">
                <a16:creationId xmlns:a16="http://schemas.microsoft.com/office/drawing/2014/main" id="{1FAC9207-C49A-E22C-EB9E-5CECA1C013B5}"/>
              </a:ext>
            </a:extLst>
          </p:cNvPr>
          <p:cNvPicPr>
            <a:picLocks noChangeAspect="1"/>
          </p:cNvPicPr>
          <p:nvPr/>
        </p:nvPicPr>
        <p:blipFill>
          <a:blip r:embed="rId3"/>
          <a:stretch>
            <a:fillRect/>
          </a:stretch>
        </p:blipFill>
        <p:spPr>
          <a:xfrm>
            <a:off x="1520190" y="1895175"/>
            <a:ext cx="9015241" cy="413039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see that all the success rate for low weighted payload is higher than heavy weighted payload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4" name="Picture 3">
            <a:extLst>
              <a:ext uri="{FF2B5EF4-FFF2-40B4-BE49-F238E27FC236}">
                <a16:creationId xmlns:a16="http://schemas.microsoft.com/office/drawing/2014/main" id="{BFF238CB-7A78-560D-AF9D-4F1550756EBF}"/>
              </a:ext>
            </a:extLst>
          </p:cNvPr>
          <p:cNvPicPr>
            <a:picLocks noChangeAspect="1"/>
          </p:cNvPicPr>
          <p:nvPr/>
        </p:nvPicPr>
        <p:blipFill>
          <a:blip r:embed="rId3"/>
          <a:stretch>
            <a:fillRect/>
          </a:stretch>
        </p:blipFill>
        <p:spPr>
          <a:xfrm>
            <a:off x="1001051" y="3069292"/>
            <a:ext cx="4976291" cy="2842506"/>
          </a:xfrm>
          <a:prstGeom prst="rect">
            <a:avLst/>
          </a:prstGeom>
        </p:spPr>
      </p:pic>
      <p:pic>
        <p:nvPicPr>
          <p:cNvPr id="7" name="Picture 6">
            <a:extLst>
              <a:ext uri="{FF2B5EF4-FFF2-40B4-BE49-F238E27FC236}">
                <a16:creationId xmlns:a16="http://schemas.microsoft.com/office/drawing/2014/main" id="{3F733041-DE2E-0DDF-4B95-5A7053D3214B}"/>
              </a:ext>
            </a:extLst>
          </p:cNvPr>
          <p:cNvPicPr>
            <a:picLocks noChangeAspect="1"/>
          </p:cNvPicPr>
          <p:nvPr/>
        </p:nvPicPr>
        <p:blipFill>
          <a:blip r:embed="rId4"/>
          <a:stretch>
            <a:fillRect/>
          </a:stretch>
        </p:blipFill>
        <p:spPr>
          <a:xfrm>
            <a:off x="6216002" y="3069292"/>
            <a:ext cx="4968671" cy="286536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97649" y="1650842"/>
            <a:ext cx="10687962"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we can see, by using the code as below: we could identify that the best algorithm to be the Tree Algorithm which have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48FEF5BB-BF6C-5AE7-49CD-1436B1FCE076}"/>
              </a:ext>
            </a:extLst>
          </p:cNvPr>
          <p:cNvPicPr>
            <a:picLocks noChangeAspect="1"/>
          </p:cNvPicPr>
          <p:nvPr/>
        </p:nvPicPr>
        <p:blipFill rotWithShape="1">
          <a:blip r:embed="rId3"/>
          <a:srcRect b="8767"/>
          <a:stretch/>
        </p:blipFill>
        <p:spPr>
          <a:xfrm>
            <a:off x="826313" y="2786049"/>
            <a:ext cx="10539373" cy="234299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2B0BEF64-D4D7-D6C7-B6FC-2DA5B227C290}"/>
              </a:ext>
            </a:extLst>
          </p:cNvPr>
          <p:cNvPicPr>
            <a:picLocks noChangeAspect="1"/>
          </p:cNvPicPr>
          <p:nvPr/>
        </p:nvPicPr>
        <p:blipFill>
          <a:blip r:embed="rId3"/>
          <a:stretch>
            <a:fillRect/>
          </a:stretch>
        </p:blipFill>
        <p:spPr>
          <a:xfrm>
            <a:off x="1279524" y="3429000"/>
            <a:ext cx="8458933" cy="327688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nSpc>
                <a:spcPct val="100000"/>
              </a:lnSpc>
              <a:spcBef>
                <a:spcPts val="1400"/>
              </a:spcBef>
              <a:buNone/>
            </a:pPr>
            <a:r>
              <a:rPr lang="en-US" sz="2000" dirty="0"/>
              <a:t>I can conclude that: </a:t>
            </a:r>
          </a:p>
          <a:p>
            <a:pPr>
              <a:lnSpc>
                <a:spcPct val="100000"/>
              </a:lnSpc>
              <a:spcBef>
                <a:spcPts val="1400"/>
              </a:spcBef>
            </a:pPr>
            <a:r>
              <a:rPr lang="en-US" sz="2000" dirty="0"/>
              <a:t>The Tree Classifier Algorithm is the best Machine Learning approach for this dataset. </a:t>
            </a:r>
          </a:p>
          <a:p>
            <a:pPr>
              <a:lnSpc>
                <a:spcPct val="100000"/>
              </a:lnSpc>
              <a:spcBef>
                <a:spcPts val="1400"/>
              </a:spcBef>
            </a:pPr>
            <a:r>
              <a:rPr lang="en-US" sz="2000" dirty="0"/>
              <a:t>The low weighted payloads (which define as 4000kg and below) performed better than the heavy weighted payloads.</a:t>
            </a:r>
          </a:p>
          <a:p>
            <a:pPr>
              <a:lnSpc>
                <a:spcPct val="100000"/>
              </a:lnSpc>
              <a:spcBef>
                <a:spcPts val="1400"/>
              </a:spcBef>
            </a:pPr>
            <a:r>
              <a:rPr lang="en-US" sz="2000" dirty="0"/>
              <a:t>Starting from the year 2013, the success rate for SpaceX launches is increased, directly proportional time in years to 2020, which it will eventually perfect the launches in the future. </a:t>
            </a:r>
          </a:p>
          <a:p>
            <a:pPr>
              <a:lnSpc>
                <a:spcPct val="100000"/>
              </a:lnSpc>
              <a:spcBef>
                <a:spcPts val="1400"/>
              </a:spcBef>
            </a:pPr>
            <a:r>
              <a:rPr lang="en-US" sz="2000" dirty="0"/>
              <a:t>KSC LC-39A have the most successful launches of any sites; 76.9%  </a:t>
            </a:r>
          </a:p>
          <a:p>
            <a:pPr>
              <a:lnSpc>
                <a:spcPct val="100000"/>
              </a:lnSpc>
              <a:spcBef>
                <a:spcPts val="1400"/>
              </a:spcBef>
            </a:pPr>
            <a:r>
              <a:rPr lang="en-US" sz="2000" dirty="0"/>
              <a:t>SSO orbit have the most success rate; 100% and more than 1 occurrence.</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I used SpaceX REST API and Wikipedia Web Scraped Data.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I used One-Hot-Encoding for categorical Variables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buNone/>
            </a:pPr>
            <a:r>
              <a:rPr lang="en-US" sz="2400" dirty="0"/>
              <a:t>Data collection is the process of gathering and measuring information on targeted variables in an established system, which then enables one to answer relevant questions and evaluate outcomes. As mentioned, the dataset was collected by REST API and Web Scrapping from Wikipedia </a:t>
            </a:r>
          </a:p>
          <a:p>
            <a:pPr marL="0" indent="0">
              <a:buNone/>
            </a:pPr>
            <a:r>
              <a:rPr lang="en-US" sz="2400" dirty="0"/>
              <a:t>For REST API, its started by using the get request. Then, we decoded the response content as Json and turn it into a pandas data frame using </a:t>
            </a:r>
            <a:r>
              <a:rPr lang="en-US" sz="2400" dirty="0" err="1"/>
              <a:t>json_normalize</a:t>
            </a:r>
            <a:r>
              <a:rPr lang="en-US" sz="2400" dirty="0"/>
              <a:t>(). We then cleaned the data, checked for missing values and fill with whatever needed. </a:t>
            </a:r>
          </a:p>
          <a:p>
            <a:pPr marL="0" indent="0">
              <a:buNone/>
            </a:pPr>
            <a:r>
              <a:rPr lang="en-US" sz="2400" dirty="0"/>
              <a:t>For web scrapping, we will use the BeautifulSoup to extract the launch records as HTML table, parse the table and convert it to a pandas data frame for further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04F4E281-8FD1-076E-FDA9-409000110942}"/>
              </a:ext>
            </a:extLst>
          </p:cNvPr>
          <p:cNvPicPr>
            <a:picLocks noChangeAspect="1"/>
          </p:cNvPicPr>
          <p:nvPr/>
        </p:nvPicPr>
        <p:blipFill>
          <a:blip r:embed="rId3"/>
          <a:stretch>
            <a:fillRect/>
          </a:stretch>
        </p:blipFill>
        <p:spPr>
          <a:xfrm>
            <a:off x="6096000" y="1847467"/>
            <a:ext cx="5189611" cy="415169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pic>
        <p:nvPicPr>
          <p:cNvPr id="7" name="Picture 6">
            <a:extLst>
              <a:ext uri="{FF2B5EF4-FFF2-40B4-BE49-F238E27FC236}">
                <a16:creationId xmlns:a16="http://schemas.microsoft.com/office/drawing/2014/main" id="{181FD9A7-F0D2-5156-8EE6-606B0B3B3B1F}"/>
              </a:ext>
            </a:extLst>
          </p:cNvPr>
          <p:cNvPicPr>
            <a:picLocks noChangeAspect="1"/>
          </p:cNvPicPr>
          <p:nvPr/>
        </p:nvPicPr>
        <p:blipFill>
          <a:blip r:embed="rId3"/>
          <a:stretch>
            <a:fillRect/>
          </a:stretch>
        </p:blipFill>
        <p:spPr>
          <a:xfrm>
            <a:off x="6127978" y="1976762"/>
            <a:ext cx="5173588" cy="344263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168</TotalTime>
  <Words>2013</Words>
  <Application>Microsoft Office PowerPoint</Application>
  <PresentationFormat>Widescreen</PresentationFormat>
  <Paragraphs>247</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Shreyans Mehta</cp:lastModifiedBy>
  <cp:revision>211</cp:revision>
  <dcterms:created xsi:type="dcterms:W3CDTF">2021-04-29T18:58:34Z</dcterms:created>
  <dcterms:modified xsi:type="dcterms:W3CDTF">2023-08-15T09:08:25Z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